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11" r:id="rId2"/>
    <p:sldId id="412" r:id="rId3"/>
    <p:sldId id="428" r:id="rId4"/>
    <p:sldId id="429" r:id="rId5"/>
    <p:sldId id="430" r:id="rId6"/>
    <p:sldId id="422" r:id="rId7"/>
    <p:sldId id="415" r:id="rId8"/>
    <p:sldId id="419" r:id="rId9"/>
    <p:sldId id="421" r:id="rId10"/>
    <p:sldId id="420" r:id="rId11"/>
    <p:sldId id="431" r:id="rId12"/>
    <p:sldId id="435" r:id="rId13"/>
    <p:sldId id="436" r:id="rId14"/>
    <p:sldId id="434" r:id="rId15"/>
  </p:sldIdLst>
  <p:sldSz cx="12192000" cy="6858000"/>
  <p:notesSz cx="6858000" cy="9144000"/>
  <p:custDataLst>
    <p:tags r:id="rId1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2B22E4E-1A7C-4C3A-8D7D-D7157A50EDA9}">
          <p14:sldIdLst>
            <p14:sldId id="411"/>
            <p14:sldId id="412"/>
            <p14:sldId id="428"/>
            <p14:sldId id="429"/>
            <p14:sldId id="430"/>
            <p14:sldId id="422"/>
            <p14:sldId id="415"/>
            <p14:sldId id="419"/>
            <p14:sldId id="421"/>
            <p14:sldId id="420"/>
            <p14:sldId id="431"/>
            <p14:sldId id="435"/>
            <p14:sldId id="436"/>
            <p14:sldId id="43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79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7446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17" orient="horz" pos="210" userDrawn="1">
          <p15:clr>
            <a:srgbClr val="A4A3A4"/>
          </p15:clr>
        </p15:guide>
        <p15:guide id="28" pos="6199" userDrawn="1">
          <p15:clr>
            <a:srgbClr val="A4A3A4"/>
          </p15:clr>
        </p15:guide>
        <p15:guide id="30" orient="horz" pos="1230" userDrawn="1">
          <p15:clr>
            <a:srgbClr val="A4A3A4"/>
          </p15:clr>
        </p15:guide>
        <p15:guide id="31" pos="1753" userDrawn="1">
          <p15:clr>
            <a:srgbClr val="A4A3A4"/>
          </p15:clr>
        </p15:guide>
        <p15:guide id="32" pos="3341" userDrawn="1">
          <p15:clr>
            <a:srgbClr val="A4A3A4"/>
          </p15:clr>
        </p15:guide>
        <p15:guide id="33" pos="5586" userDrawn="1">
          <p15:clr>
            <a:srgbClr val="A4A3A4"/>
          </p15:clr>
        </p15:guide>
        <p15:guide id="34" orient="horz" pos="2478" userDrawn="1">
          <p15:clr>
            <a:srgbClr val="A4A3A4"/>
          </p15:clr>
        </p15:guide>
        <p15:guide id="35" pos="5995" userDrawn="1">
          <p15:clr>
            <a:srgbClr val="A4A3A4"/>
          </p15:clr>
        </p15:guide>
        <p15:guide id="36" pos="4316" userDrawn="1">
          <p15:clr>
            <a:srgbClr val="A4A3A4"/>
          </p15:clr>
        </p15:guide>
        <p15:guide id="37" pos="3046" userDrawn="1">
          <p15:clr>
            <a:srgbClr val="A4A3A4"/>
          </p15:clr>
        </p15:guide>
        <p15:guide id="38" pos="1595" userDrawn="1">
          <p15:clr>
            <a:srgbClr val="A4A3A4"/>
          </p15:clr>
        </p15:guide>
        <p15:guide id="40" pos="302" userDrawn="1">
          <p15:clr>
            <a:srgbClr val="A4A3A4"/>
          </p15:clr>
        </p15:guide>
        <p15:guide id="41" orient="horz" pos="34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8A8"/>
    <a:srgbClr val="3762AF"/>
    <a:srgbClr val="FF9900"/>
    <a:srgbClr val="004A8F"/>
    <a:srgbClr val="002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94576" autoAdjust="0"/>
  </p:normalViewPr>
  <p:slideViewPr>
    <p:cSldViewPr showGuides="1">
      <p:cViewPr>
        <p:scale>
          <a:sx n="75" d="100"/>
          <a:sy n="75" d="100"/>
        </p:scale>
        <p:origin x="-806" y="-374"/>
      </p:cViewPr>
      <p:guideLst>
        <p:guide orient="horz" pos="799"/>
        <p:guide orient="horz" pos="3974"/>
        <p:guide orient="horz" pos="4320"/>
        <p:guide orient="horz" pos="210"/>
        <p:guide orient="horz" pos="1230"/>
        <p:guide orient="horz" pos="2478"/>
        <p:guide orient="horz" pos="3475"/>
        <p:guide pos="3840"/>
        <p:guide pos="211"/>
        <p:guide pos="7446"/>
        <p:guide pos="6199"/>
        <p:guide pos="1753"/>
        <p:guide pos="3341"/>
        <p:guide pos="5586"/>
        <p:guide pos="5995"/>
        <p:guide pos="4316"/>
        <p:guide pos="3046"/>
        <p:guide pos="1595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4896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CD970-B364-4BB7-985D-84117FF6B2AC}" type="datetimeFigureOut">
              <a:rPr lang="de-DE" smtClean="0"/>
              <a:pPr/>
              <a:t>03.05.2017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936E8-9EAA-4564-904B-5BD3D986C51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928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0E459-3F0A-4BB6-98F7-23C7A61D4837}" type="datetimeFigureOut">
              <a:rPr lang="de-DE" smtClean="0"/>
              <a:pPr/>
              <a:t>03.05.2017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3DFD7-0559-4984-94EC-9AE8298CCF8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152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ting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2" y="-1847"/>
            <a:ext cx="12202392" cy="3896893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45600" y="4219200"/>
            <a:ext cx="11433600" cy="954000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buNone/>
              <a:defRPr lang="de-DE" sz="2800" b="1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45600" y="5371200"/>
            <a:ext cx="6397200" cy="705600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b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/ Position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7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citec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45600" y="5445223"/>
            <a:ext cx="4598272" cy="1080121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16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231904" y="5445223"/>
            <a:ext cx="6613224" cy="1080121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1600" b="0" kern="0" baseline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data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45600" y="4293096"/>
            <a:ext cx="11511040" cy="1085543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lang="de-DE" sz="1600" b="0" kern="0" spc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"/>
            <a:ext cx="12196800" cy="38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4C7F55-86EE-4265-9DDC-050D4398A617}" type="datetime1">
              <a:rPr lang="de-DE" altLang="de-DE"/>
              <a:pPr/>
              <a:t>03.05.2017</a:t>
            </a:fld>
            <a:r>
              <a:rPr lang="de-DE" altLang="de-DE"/>
              <a:t> © Precitec GmbH &amp; Co. KG</a:t>
            </a:r>
          </a:p>
          <a:p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443F2-A2DE-45FF-B5CA-9A546A79FC3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858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ding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45600" y="4219200"/>
            <a:ext cx="11433600" cy="954000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buNone/>
              <a:defRPr lang="de-DE" sz="2800" b="1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45600" y="5371200"/>
            <a:ext cx="6397200" cy="705600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b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/ Position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"/>
            <a:ext cx="12192000" cy="38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asuring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45600" y="4219200"/>
            <a:ext cx="11433600" cy="954000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buNone/>
              <a:defRPr lang="de-DE" sz="2800" b="1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45600" y="5371200"/>
            <a:ext cx="6397200" cy="705600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b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/ Position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2" y="-595"/>
            <a:ext cx="12196901" cy="389513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14857" r="28828" b="16532"/>
          <a:stretch/>
        </p:blipFill>
        <p:spPr bwMode="auto">
          <a:xfrm>
            <a:off x="8855556" y="1565418"/>
            <a:ext cx="3336444" cy="232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 userDrawn="1"/>
        </p:nvSpPr>
        <p:spPr>
          <a:xfrm>
            <a:off x="-4902" y="3894544"/>
            <a:ext cx="12196902" cy="244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6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citec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45600" y="4219200"/>
            <a:ext cx="11433600" cy="954000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buNone/>
              <a:defRPr lang="de-DE" sz="2800" b="1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45600" y="5371200"/>
            <a:ext cx="6397200" cy="705600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b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/ Position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"/>
            <a:ext cx="12196800" cy="38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45600" y="345600"/>
            <a:ext cx="11386800" cy="522000"/>
          </a:xfrm>
        </p:spPr>
        <p:txBody>
          <a:bodyPr anchor="b">
            <a:normAutofit/>
          </a:bodyPr>
          <a:lstStyle>
            <a:lvl1pPr algn="l">
              <a:defRPr lang="de-DE" sz="2800" b="1" kern="0" cap="all" baseline="0" dirty="0">
                <a:solidFill>
                  <a:srgbClr val="004A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 err="1" smtClean="0"/>
              <a:t>headline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45598" y="1138725"/>
            <a:ext cx="11386800" cy="496800"/>
          </a:xfrm>
        </p:spPr>
        <p:txBody>
          <a:bodyPr>
            <a:normAutofit/>
          </a:bodyPr>
          <a:lstStyle>
            <a:lvl1pPr marL="0" indent="0" algn="l">
              <a:buNone/>
              <a:defRPr lang="de-DE" sz="2000" kern="1200" cap="all" baseline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SUBTITLE</a:t>
            </a:r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45600" y="6512330"/>
            <a:ext cx="9074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© PRECITEC Optronik GmbH | </a:t>
            </a:r>
            <a:fld id="{B5DF8A4F-087B-4589-9871-554AD80E79F9}" type="datetime1">
              <a:rPr lang="de-DE" sz="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03.05.2017</a:t>
            </a:fld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fld id="{7EF12112-908D-43FF-9CDF-16C1847E6C2A}" type="slidenum">
              <a:rPr lang="de-DE" sz="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6" descr="precitec_logo_cmyk100_70_0_2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038" y="6505380"/>
            <a:ext cx="2160000" cy="16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345600" y="1885950"/>
            <a:ext cx="11386800" cy="427672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4A8F"/>
              </a:buClr>
              <a:buSzPct val="100000"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004A8F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buClr>
                <a:srgbClr val="004A8F"/>
              </a:buClr>
              <a:buSzPct val="75000"/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Textmasterformat bearbeiten</a:t>
            </a:r>
          </a:p>
          <a:p>
            <a:pPr lvl="2"/>
            <a:r>
              <a:rPr lang="de-DE" dirty="0" smtClean="0"/>
              <a:t>Textmasterformat bearbeiten</a:t>
            </a:r>
          </a:p>
          <a:p>
            <a:pPr lvl="0"/>
            <a:endParaRPr lang="de-DE" dirty="0" smtClean="0"/>
          </a:p>
          <a:p>
            <a:pPr lvl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2810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345600" y="345600"/>
            <a:ext cx="11386800" cy="522000"/>
          </a:xfrm>
        </p:spPr>
        <p:txBody>
          <a:bodyPr anchor="b">
            <a:normAutofit/>
          </a:bodyPr>
          <a:lstStyle>
            <a:lvl1pPr algn="l">
              <a:defRPr lang="de-DE" sz="2800" b="1" kern="0" cap="all" baseline="0" dirty="0">
                <a:solidFill>
                  <a:srgbClr val="004A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 err="1" smtClean="0"/>
              <a:t>headline</a:t>
            </a:r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45600" y="6512330"/>
            <a:ext cx="9074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© PRECITEC GmbH &amp; Co. KG | </a:t>
            </a:r>
            <a:fld id="{B5DF8A4F-087B-4589-9871-554AD80E79F9}" type="datetime1">
              <a:rPr lang="de-DE" sz="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03.05.2017</a:t>
            </a:fld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fld id="{7EF12112-908D-43FF-9CDF-16C1847E6C2A}" type="slidenum">
              <a:rPr lang="de-DE" sz="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6" descr="precitec_logo_cmyk100_70_0_2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038" y="6505380"/>
            <a:ext cx="2160000" cy="16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7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ting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2" y="-1847"/>
            <a:ext cx="12202392" cy="3896893"/>
          </a:xfrm>
          <a:prstGeom prst="rect">
            <a:avLst/>
          </a:prstGeom>
        </p:spPr>
      </p:pic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45600" y="5445223"/>
            <a:ext cx="4598272" cy="1080121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16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231904" y="5445223"/>
            <a:ext cx="6613224" cy="1080121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1600" b="0" kern="0" baseline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data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45600" y="4293096"/>
            <a:ext cx="11511040" cy="1085543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lang="de-DE" sz="1600" b="0" kern="0" spc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40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ding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45600" y="5445223"/>
            <a:ext cx="4598272" cy="1080121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16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231904" y="5445223"/>
            <a:ext cx="6613224" cy="1080121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1600" b="0" kern="0" baseline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data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45600" y="4293096"/>
            <a:ext cx="11511040" cy="1085543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lang="de-DE" sz="1600" b="0" kern="0" spc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"/>
            <a:ext cx="12192000" cy="38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asuring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45600" y="5445223"/>
            <a:ext cx="4598272" cy="1080121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16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231904" y="5445223"/>
            <a:ext cx="6613224" cy="1080121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1600" b="0" kern="0" baseline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data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45600" y="4293096"/>
            <a:ext cx="11511040" cy="1085543"/>
          </a:xfrm>
        </p:spPr>
        <p:txBody>
          <a:bodyPr tIns="43200" bIns="4320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lang="de-DE" sz="1600" b="0" kern="0" spc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pPr eaLnBrk="0" hangingPunct="0"/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2" y="-595"/>
            <a:ext cx="12196901" cy="38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3B0CD-732B-494E-9703-F41454534AA0}" type="datetimeFigureOut">
              <a:rPr lang="de-DE" smtClean="0"/>
              <a:pPr/>
              <a:t>03.05.2017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76F01-02FD-45D2-8CF8-1AAB651999B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25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49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rgbClr val="FF0000"/>
                </a:solidFill>
              </a:rPr>
              <a:t>C</a:t>
            </a:r>
            <a:r>
              <a:rPr lang="en-US" sz="5400" dirty="0" smtClean="0"/>
              <a:t>ompact Sensor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221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Advantages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/>
              <a:t>Surface and geometry independent.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019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Consumer electronics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Display thickness </a:t>
            </a:r>
          </a:p>
          <a:p>
            <a:r>
              <a:rPr lang="en-US" sz="2400" dirty="0" smtClean="0"/>
              <a:t>OLED mask inspection</a:t>
            </a:r>
          </a:p>
          <a:p>
            <a:r>
              <a:rPr lang="en-US" sz="2400" dirty="0" smtClean="0"/>
              <a:t>Circuit connection</a:t>
            </a:r>
            <a:endParaRPr lang="en-US" sz="2400" dirty="0" smtClean="0"/>
          </a:p>
          <a:p>
            <a:r>
              <a:rPr lang="en-US" sz="2400" dirty="0" smtClean="0"/>
              <a:t>COG bonding</a:t>
            </a:r>
          </a:p>
          <a:p>
            <a:r>
              <a:rPr lang="en-US" sz="2400" dirty="0" smtClean="0"/>
              <a:t>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3" name="Picture 5" descr="M:\Marketing\Bilder\Marketing\gekaufte Bilder\Fotolia Bilder\Flachglas Fotolia_60369873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510" y="1988840"/>
            <a:ext cx="4851090" cy="323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0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Mechanic</a:t>
            </a:r>
            <a:r>
              <a:rPr lang="en-US" dirty="0" smtClean="0"/>
              <a:t>s 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Topography</a:t>
            </a:r>
          </a:p>
          <a:p>
            <a:r>
              <a:rPr lang="en-US" sz="2400" dirty="0" smtClean="0"/>
              <a:t>3D shape measurement</a:t>
            </a:r>
          </a:p>
          <a:p>
            <a:r>
              <a:rPr lang="en-US" sz="2400" dirty="0" smtClean="0"/>
              <a:t>Curvature and planarity inspection</a:t>
            </a:r>
          </a:p>
          <a:p>
            <a:r>
              <a:rPr lang="en-US" sz="2400" dirty="0" smtClean="0"/>
              <a:t>Roughness measurement</a:t>
            </a:r>
          </a:p>
          <a:p>
            <a:r>
              <a:rPr lang="en-US" sz="2400" dirty="0" smtClean="0"/>
              <a:t>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M:\Marketing\Bilder\Marketing\gekaufte Bilder\Fotolia Bilder\Werkzeugbau Fotolia_62543823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988840"/>
            <a:ext cx="4990629" cy="33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2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Automotive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Valve inspection		</a:t>
            </a:r>
          </a:p>
          <a:p>
            <a:r>
              <a:rPr lang="en-US" sz="2400" dirty="0" smtClean="0"/>
              <a:t>Car interior</a:t>
            </a:r>
          </a:p>
          <a:p>
            <a:r>
              <a:rPr lang="en-US" sz="2400" dirty="0" smtClean="0"/>
              <a:t>Automotive glass inspection</a:t>
            </a:r>
          </a:p>
          <a:p>
            <a:r>
              <a:rPr lang="en-US" sz="2400" dirty="0" smtClean="0"/>
              <a:t>Airbag seam inspection</a:t>
            </a:r>
          </a:p>
          <a:p>
            <a:r>
              <a:rPr lang="en-US" sz="2400" dirty="0" smtClean="0"/>
              <a:t>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7" name="Picture 3" descr="M:\Marketing\Bilder\Marketing\gekaufte Bilder\Fotolia Bilder\Automotive Fotolia_67967647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988840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2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2"/>
          <p:cNvSpPr>
            <a:spLocks noGrp="1"/>
          </p:cNvSpPr>
          <p:nvPr>
            <p:ph type="body" sz="quarter" idx="4294967295"/>
          </p:nvPr>
        </p:nvSpPr>
        <p:spPr>
          <a:xfrm>
            <a:off x="340480" y="4293096"/>
            <a:ext cx="11511040" cy="10855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Please approach us for further discussion!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0974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the </a:t>
            </a:r>
            <a:r>
              <a:rPr lang="en-US" dirty="0" err="1" smtClean="0"/>
              <a:t>CHROcodile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45600" y="1412776"/>
            <a:ext cx="11386800" cy="49685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A </a:t>
            </a:r>
            <a:r>
              <a:rPr lang="en-US" sz="3600" b="1" dirty="0" smtClean="0">
                <a:solidFill>
                  <a:srgbClr val="FF0000"/>
                </a:solidFill>
              </a:rPr>
              <a:t>c</a:t>
            </a:r>
            <a:r>
              <a:rPr lang="en-US" sz="3600" b="1" dirty="0" smtClean="0"/>
              <a:t>ompact </a:t>
            </a:r>
            <a:r>
              <a:rPr lang="en-US" sz="3600" b="1" dirty="0" smtClean="0">
                <a:solidFill>
                  <a:srgbClr val="FF0000"/>
                </a:solidFill>
              </a:rPr>
              <a:t>c</a:t>
            </a:r>
            <a:r>
              <a:rPr lang="en-US" sz="3600" b="1" dirty="0" smtClean="0"/>
              <a:t>hromatic answer to triangulation sensors.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</p:txBody>
      </p:sp>
      <p:pic>
        <p:nvPicPr>
          <p:cNvPr id="1027" name="Picture 3" descr="M:\Marketing\Bilder\Produkte\CHRocodile C\CHRocodile C mit Linse und Buchsen\Bearbeit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294328"/>
            <a:ext cx="273517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:\Marketing\Bilder\Produkte\CHRocodile C\CHRocodile C mit Anschlußbuchsen\freigestellt\CHRocodile C_freigestellt_final.tif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4458" r="13487" b="4171"/>
          <a:stretch/>
        </p:blipFill>
        <p:spPr bwMode="auto">
          <a:xfrm>
            <a:off x="1991544" y="3140968"/>
            <a:ext cx="1676470" cy="246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 rot="833184">
            <a:off x="8015579" y="1902471"/>
            <a:ext cx="288625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 rot="9942456">
            <a:off x="8000858" y="1932649"/>
            <a:ext cx="2907882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984461" y="5517232"/>
            <a:ext cx="1944216" cy="18228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Comparison to Triangulation		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2600" y="1138725"/>
            <a:ext cx="11386800" cy="496800"/>
          </a:xfrm>
        </p:spPr>
        <p:txBody>
          <a:bodyPr>
            <a:noAutofit/>
          </a:bodyPr>
          <a:lstStyle/>
          <a:p>
            <a:r>
              <a:rPr lang="en-US" b="1" dirty="0" smtClean="0"/>
              <a:t>Chromatic confocal			VS		     </a:t>
            </a:r>
            <a:r>
              <a:rPr lang="en-US" b="1" dirty="0"/>
              <a:t> </a:t>
            </a:r>
            <a:r>
              <a:rPr lang="en-US" b="1" dirty="0" smtClean="0"/>
              <a:t>  Classic Triangulation</a:t>
            </a:r>
            <a:endParaRPr lang="en-US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357313" y="1772816"/>
            <a:ext cx="547737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Surface independent: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Specular surfaces</a:t>
            </a:r>
          </a:p>
          <a:p>
            <a:pPr algn="ctr"/>
            <a:endParaRPr lang="en-US" sz="4800" b="1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1092478" y="2492896"/>
            <a:ext cx="1659895" cy="3335667"/>
            <a:chOff x="906576" y="2057587"/>
            <a:chExt cx="2033011" cy="4085468"/>
          </a:xfrm>
        </p:grpSpPr>
        <p:sp>
          <p:nvSpPr>
            <p:cNvPr id="8" name="Gleichschenkliges Dreieck 7"/>
            <p:cNvSpPr/>
            <p:nvPr/>
          </p:nvSpPr>
          <p:spPr>
            <a:xfrm rot="10800000">
              <a:off x="1021420" y="2924939"/>
              <a:ext cx="1800201" cy="1656185"/>
            </a:xfrm>
            <a:prstGeom prst="triangle">
              <a:avLst/>
            </a:prstGeom>
            <a:noFill/>
            <a:ln w="12700">
              <a:solidFill>
                <a:srgbClr val="004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2651555" y="2604524"/>
              <a:ext cx="28803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Gleichschenkliges Dreieck 8"/>
            <p:cNvSpPr/>
            <p:nvPr/>
          </p:nvSpPr>
          <p:spPr>
            <a:xfrm rot="10800000">
              <a:off x="1275437" y="3356991"/>
              <a:ext cx="1286997" cy="2786064"/>
            </a:xfrm>
            <a:prstGeom prst="triangl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Rectangle 105"/>
            <p:cNvSpPr/>
            <p:nvPr/>
          </p:nvSpPr>
          <p:spPr>
            <a:xfrm rot="5400000" flipV="1">
              <a:off x="1137970" y="5339230"/>
              <a:ext cx="1561931" cy="45719"/>
            </a:xfrm>
            <a:prstGeom prst="ellipse">
              <a:avLst/>
            </a:prstGeom>
            <a:gradFill flip="none" rotWithShape="1">
              <a:gsLst>
                <a:gs pos="417">
                  <a:srgbClr val="7030A0"/>
                </a:gs>
                <a:gs pos="18000">
                  <a:srgbClr val="0070C0"/>
                </a:gs>
                <a:gs pos="34000">
                  <a:srgbClr val="00B050"/>
                </a:gs>
                <a:gs pos="65000">
                  <a:srgbClr val="FFC000"/>
                </a:gs>
                <a:gs pos="48000">
                  <a:srgbClr val="FFFF00"/>
                </a:gs>
                <a:gs pos="100000">
                  <a:srgbClr val="960000"/>
                </a:gs>
                <a:gs pos="81000">
                  <a:srgbClr val="FF0000"/>
                </a:gs>
              </a:gsLst>
              <a:lin ang="0" scaled="0"/>
              <a:tileRect/>
            </a:gradFill>
            <a:ln>
              <a:noFill/>
            </a:ln>
            <a:scene3d>
              <a:camera prst="orthographicFront"/>
              <a:lightRig rig="two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FR" dirty="0"/>
            </a:p>
          </p:txBody>
        </p:sp>
        <p:grpSp>
          <p:nvGrpSpPr>
            <p:cNvPr id="11" name="Gruppieren 10"/>
            <p:cNvGrpSpPr/>
            <p:nvPr/>
          </p:nvGrpSpPr>
          <p:grpSpPr>
            <a:xfrm>
              <a:off x="1201443" y="2057587"/>
              <a:ext cx="1440160" cy="1600855"/>
              <a:chOff x="6762390" y="5517232"/>
              <a:chExt cx="553229" cy="614959"/>
            </a:xfrm>
          </p:grpSpPr>
          <p:sp>
            <p:nvSpPr>
              <p:cNvPr id="13" name="Rectangle 16"/>
              <p:cNvSpPr/>
              <p:nvPr/>
            </p:nvSpPr>
            <p:spPr>
              <a:xfrm rot="5400000">
                <a:off x="7020794" y="5837368"/>
                <a:ext cx="36419" cy="553228"/>
              </a:xfrm>
              <a:custGeom>
                <a:avLst/>
                <a:gdLst>
                  <a:gd name="connsiteX0" fmla="*/ 0 w 424379"/>
                  <a:gd name="connsiteY0" fmla="*/ 0 h 1448476"/>
                  <a:gd name="connsiteX1" fmla="*/ 424379 w 424379"/>
                  <a:gd name="connsiteY1" fmla="*/ 0 h 1448476"/>
                  <a:gd name="connsiteX2" fmla="*/ 424379 w 424379"/>
                  <a:gd name="connsiteY2" fmla="*/ 1448476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33363 h 1448476"/>
                  <a:gd name="connsiteX2" fmla="*/ 424379 w 424379"/>
                  <a:gd name="connsiteY2" fmla="*/ 1448476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33363 h 1448476"/>
                  <a:gd name="connsiteX2" fmla="*/ 419616 w 424379"/>
                  <a:gd name="connsiteY2" fmla="*/ 1248451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33363 h 1448476"/>
                  <a:gd name="connsiteX2" fmla="*/ 419616 w 424379"/>
                  <a:gd name="connsiteY2" fmla="*/ 1260357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16096 h 1448476"/>
                  <a:gd name="connsiteX2" fmla="*/ 419616 w 424379"/>
                  <a:gd name="connsiteY2" fmla="*/ 1260357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195952 h 1448476"/>
                  <a:gd name="connsiteX2" fmla="*/ 419616 w 424379"/>
                  <a:gd name="connsiteY2" fmla="*/ 1260357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33335"/>
                  <a:gd name="connsiteY0" fmla="*/ 0 h 1448476"/>
                  <a:gd name="connsiteX1" fmla="*/ 433335 w 433335"/>
                  <a:gd name="connsiteY1" fmla="*/ 184441 h 1448476"/>
                  <a:gd name="connsiteX2" fmla="*/ 419616 w 433335"/>
                  <a:gd name="connsiteY2" fmla="*/ 1260357 h 1448476"/>
                  <a:gd name="connsiteX3" fmla="*/ 0 w 433335"/>
                  <a:gd name="connsiteY3" fmla="*/ 1448476 h 1448476"/>
                  <a:gd name="connsiteX4" fmla="*/ 0 w 433335"/>
                  <a:gd name="connsiteY4" fmla="*/ 0 h 1448476"/>
                  <a:gd name="connsiteX0" fmla="*/ 0 w 433335"/>
                  <a:gd name="connsiteY0" fmla="*/ 0 h 1448476"/>
                  <a:gd name="connsiteX1" fmla="*/ 433335 w 433335"/>
                  <a:gd name="connsiteY1" fmla="*/ 115862 h 1448476"/>
                  <a:gd name="connsiteX2" fmla="*/ 419616 w 433335"/>
                  <a:gd name="connsiteY2" fmla="*/ 1260357 h 1448476"/>
                  <a:gd name="connsiteX3" fmla="*/ 0 w 433335"/>
                  <a:gd name="connsiteY3" fmla="*/ 1448476 h 1448476"/>
                  <a:gd name="connsiteX4" fmla="*/ 0 w 433335"/>
                  <a:gd name="connsiteY4" fmla="*/ 0 h 1448476"/>
                  <a:gd name="connsiteX0" fmla="*/ 0 w 434667"/>
                  <a:gd name="connsiteY0" fmla="*/ 0 h 1448476"/>
                  <a:gd name="connsiteX1" fmla="*/ 433335 w 434667"/>
                  <a:gd name="connsiteY1" fmla="*/ 115862 h 1448476"/>
                  <a:gd name="connsiteX2" fmla="*/ 434297 w 434667"/>
                  <a:gd name="connsiteY2" fmla="*/ 1341406 h 1448476"/>
                  <a:gd name="connsiteX3" fmla="*/ 0 w 434667"/>
                  <a:gd name="connsiteY3" fmla="*/ 1448476 h 1448476"/>
                  <a:gd name="connsiteX4" fmla="*/ 0 w 434667"/>
                  <a:gd name="connsiteY4" fmla="*/ 0 h 1448476"/>
                  <a:gd name="connsiteX0" fmla="*/ 0 w 433335"/>
                  <a:gd name="connsiteY0" fmla="*/ 0 h 1448476"/>
                  <a:gd name="connsiteX1" fmla="*/ 433335 w 433335"/>
                  <a:gd name="connsiteY1" fmla="*/ 115862 h 1448476"/>
                  <a:gd name="connsiteX2" fmla="*/ 404932 w 433335"/>
                  <a:gd name="connsiteY2" fmla="*/ 1335170 h 1448476"/>
                  <a:gd name="connsiteX3" fmla="*/ 0 w 433335"/>
                  <a:gd name="connsiteY3" fmla="*/ 1448476 h 1448476"/>
                  <a:gd name="connsiteX4" fmla="*/ 0 w 433335"/>
                  <a:gd name="connsiteY4" fmla="*/ 0 h 1448476"/>
                  <a:gd name="connsiteX0" fmla="*/ 0 w 449069"/>
                  <a:gd name="connsiteY0" fmla="*/ 0 h 1448476"/>
                  <a:gd name="connsiteX1" fmla="*/ 433335 w 449069"/>
                  <a:gd name="connsiteY1" fmla="*/ 115862 h 1448476"/>
                  <a:gd name="connsiteX2" fmla="*/ 448976 w 449069"/>
                  <a:gd name="connsiteY2" fmla="*/ 1328933 h 1448476"/>
                  <a:gd name="connsiteX3" fmla="*/ 0 w 449069"/>
                  <a:gd name="connsiteY3" fmla="*/ 1448476 h 1448476"/>
                  <a:gd name="connsiteX4" fmla="*/ 0 w 449069"/>
                  <a:gd name="connsiteY4" fmla="*/ 0 h 1448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069" h="1448476">
                    <a:moveTo>
                      <a:pt x="0" y="0"/>
                    </a:moveTo>
                    <a:lnTo>
                      <a:pt x="433335" y="115862"/>
                    </a:lnTo>
                    <a:cubicBezTo>
                      <a:pt x="431747" y="454225"/>
                      <a:pt x="450564" y="990570"/>
                      <a:pt x="448976" y="1328933"/>
                    </a:cubicBezTo>
                    <a:lnTo>
                      <a:pt x="0" y="144847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85000"/>
                      <a:lumOff val="1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12" name="Rectangle 16"/>
              <p:cNvSpPr/>
              <p:nvPr/>
            </p:nvSpPr>
            <p:spPr>
              <a:xfrm rot="5400000">
                <a:off x="6750973" y="5528650"/>
                <a:ext cx="576064" cy="5532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85000"/>
                      <a:lumOff val="1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r-FR" dirty="0"/>
              </a:p>
            </p:txBody>
          </p:sp>
        </p:grpSp>
        <p:sp>
          <p:nvSpPr>
            <p:cNvPr id="15" name="Rechteck 14"/>
            <p:cNvSpPr/>
            <p:nvPr/>
          </p:nvSpPr>
          <p:spPr>
            <a:xfrm>
              <a:off x="906576" y="2699340"/>
              <a:ext cx="28803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9" name="Gerade Verbindung 18"/>
          <p:cNvCxnSpPr/>
          <p:nvPr/>
        </p:nvCxnSpPr>
        <p:spPr>
          <a:xfrm>
            <a:off x="821721" y="5589240"/>
            <a:ext cx="2231968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ieren 32"/>
          <p:cNvGrpSpPr/>
          <p:nvPr/>
        </p:nvGrpSpPr>
        <p:grpSpPr>
          <a:xfrm>
            <a:off x="8976600" y="2492896"/>
            <a:ext cx="2231968" cy="3206625"/>
            <a:chOff x="8768631" y="2492896"/>
            <a:chExt cx="2231968" cy="3206625"/>
          </a:xfrm>
        </p:grpSpPr>
        <p:sp>
          <p:nvSpPr>
            <p:cNvPr id="30" name="Gleichschenkliges Dreieck 29"/>
            <p:cNvSpPr/>
            <p:nvPr/>
          </p:nvSpPr>
          <p:spPr>
            <a:xfrm rot="11640000">
              <a:off x="10084645" y="3507571"/>
              <a:ext cx="132454" cy="2035336"/>
            </a:xfrm>
            <a:prstGeom prst="triangl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1" name="Gruppieren 20"/>
            <p:cNvGrpSpPr/>
            <p:nvPr/>
          </p:nvGrpSpPr>
          <p:grpSpPr>
            <a:xfrm>
              <a:off x="8859363" y="2492896"/>
              <a:ext cx="2016224" cy="3153119"/>
              <a:chOff x="8787355" y="2492896"/>
              <a:chExt cx="2016224" cy="3153119"/>
            </a:xfrm>
          </p:grpSpPr>
          <p:sp>
            <p:nvSpPr>
              <p:cNvPr id="22" name="Gleichschenkliges Dreieck 21"/>
              <p:cNvSpPr/>
              <p:nvPr/>
            </p:nvSpPr>
            <p:spPr>
              <a:xfrm rot="9840000">
                <a:off x="9472297" y="3560872"/>
                <a:ext cx="118914" cy="2085143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uppieren 22"/>
              <p:cNvGrpSpPr/>
              <p:nvPr/>
            </p:nvGrpSpPr>
            <p:grpSpPr>
              <a:xfrm>
                <a:off x="8787355" y="2492896"/>
                <a:ext cx="2016224" cy="1182506"/>
                <a:chOff x="8895227" y="2422288"/>
                <a:chExt cx="2016224" cy="1182506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24" name="Eine Ecke des Rechtecks schneiden und abrunden 23"/>
                <p:cNvSpPr/>
                <p:nvPr/>
              </p:nvSpPr>
              <p:spPr>
                <a:xfrm>
                  <a:off x="8895227" y="2422288"/>
                  <a:ext cx="2016224" cy="973913"/>
                </a:xfrm>
                <a:prstGeom prst="snip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Ecken des Rechtecks auf der gleichen Seite schneiden 24"/>
                <p:cNvSpPr/>
                <p:nvPr/>
              </p:nvSpPr>
              <p:spPr>
                <a:xfrm rot="10800000">
                  <a:off x="8895227" y="2813938"/>
                  <a:ext cx="1008112" cy="790856"/>
                </a:xfrm>
                <a:prstGeom prst="snip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6" name="Rechteck 25"/>
            <p:cNvSpPr/>
            <p:nvPr/>
          </p:nvSpPr>
          <p:spPr>
            <a:xfrm>
              <a:off x="8931371" y="5517232"/>
              <a:ext cx="1944216" cy="1822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7" name="Gerade Verbindung 26"/>
            <p:cNvCxnSpPr/>
            <p:nvPr/>
          </p:nvCxnSpPr>
          <p:spPr>
            <a:xfrm>
              <a:off x="8768631" y="5589240"/>
              <a:ext cx="2231968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 28"/>
            <p:cNvSpPr/>
            <p:nvPr/>
          </p:nvSpPr>
          <p:spPr>
            <a:xfrm>
              <a:off x="10200456" y="3461483"/>
              <a:ext cx="459107" cy="1124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502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leichschenkliges Dreieck 33"/>
          <p:cNvSpPr/>
          <p:nvPr/>
        </p:nvSpPr>
        <p:spPr>
          <a:xfrm rot="8100000">
            <a:off x="9327574" y="3931262"/>
            <a:ext cx="98214" cy="1901761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hteck 3"/>
          <p:cNvSpPr/>
          <p:nvPr/>
        </p:nvSpPr>
        <p:spPr>
          <a:xfrm rot="19683826">
            <a:off x="984461" y="5585610"/>
            <a:ext cx="1944216" cy="18228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Comparison to triangulation 		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2600" y="1138725"/>
            <a:ext cx="11386800" cy="496800"/>
          </a:xfrm>
        </p:spPr>
        <p:txBody>
          <a:bodyPr>
            <a:noAutofit/>
          </a:bodyPr>
          <a:lstStyle/>
          <a:p>
            <a:r>
              <a:rPr lang="en-US" b="1" dirty="0" smtClean="0"/>
              <a:t>Chromatic confocal			VS		        Classic Triangulation</a:t>
            </a:r>
            <a:endParaRPr lang="en-US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75720" y="1772816"/>
            <a:ext cx="5040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Acceptance angle: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Up to ±45°</a:t>
            </a:r>
          </a:p>
          <a:p>
            <a:pPr algn="ctr"/>
            <a:endParaRPr lang="en-US" sz="4800" b="1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1092478" y="2492896"/>
            <a:ext cx="1659895" cy="3335667"/>
            <a:chOff x="906576" y="2057587"/>
            <a:chExt cx="2033011" cy="4085468"/>
          </a:xfrm>
        </p:grpSpPr>
        <p:sp>
          <p:nvSpPr>
            <p:cNvPr id="16" name="Gleichschenkliges Dreieck 15"/>
            <p:cNvSpPr/>
            <p:nvPr/>
          </p:nvSpPr>
          <p:spPr>
            <a:xfrm rot="10800000">
              <a:off x="1021420" y="2924939"/>
              <a:ext cx="1800201" cy="1656185"/>
            </a:xfrm>
            <a:prstGeom prst="triangle">
              <a:avLst/>
            </a:prstGeom>
            <a:noFill/>
            <a:ln w="12700">
              <a:solidFill>
                <a:srgbClr val="004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Gleichschenkliges Dreieck 16"/>
            <p:cNvSpPr/>
            <p:nvPr/>
          </p:nvSpPr>
          <p:spPr>
            <a:xfrm rot="10800000">
              <a:off x="1275437" y="3356991"/>
              <a:ext cx="1286997" cy="2786064"/>
            </a:xfrm>
            <a:prstGeom prst="triangl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05"/>
            <p:cNvSpPr/>
            <p:nvPr/>
          </p:nvSpPr>
          <p:spPr>
            <a:xfrm rot="5400000" flipV="1">
              <a:off x="1137970" y="5339230"/>
              <a:ext cx="1561931" cy="45719"/>
            </a:xfrm>
            <a:prstGeom prst="ellipse">
              <a:avLst/>
            </a:prstGeom>
            <a:gradFill flip="none" rotWithShape="1">
              <a:gsLst>
                <a:gs pos="417">
                  <a:srgbClr val="7030A0"/>
                </a:gs>
                <a:gs pos="18000">
                  <a:srgbClr val="0070C0"/>
                </a:gs>
                <a:gs pos="34000">
                  <a:srgbClr val="00B050"/>
                </a:gs>
                <a:gs pos="65000">
                  <a:srgbClr val="FFC000"/>
                </a:gs>
                <a:gs pos="48000">
                  <a:srgbClr val="FFFF00"/>
                </a:gs>
                <a:gs pos="100000">
                  <a:srgbClr val="960000"/>
                </a:gs>
                <a:gs pos="81000">
                  <a:srgbClr val="FF0000"/>
                </a:gs>
              </a:gsLst>
              <a:lin ang="0" scaled="0"/>
              <a:tileRect/>
            </a:gradFill>
            <a:ln>
              <a:noFill/>
            </a:ln>
            <a:scene3d>
              <a:camera prst="orthographicFront"/>
              <a:lightRig rig="two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FR" dirty="0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2651555" y="2604524"/>
              <a:ext cx="28803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" name="Gruppieren 18"/>
            <p:cNvGrpSpPr/>
            <p:nvPr/>
          </p:nvGrpSpPr>
          <p:grpSpPr>
            <a:xfrm>
              <a:off x="1201443" y="2057587"/>
              <a:ext cx="1440160" cy="1600855"/>
              <a:chOff x="6762390" y="5517232"/>
              <a:chExt cx="553229" cy="614959"/>
            </a:xfrm>
          </p:grpSpPr>
          <p:sp>
            <p:nvSpPr>
              <p:cNvPr id="22" name="Rectangle 16"/>
              <p:cNvSpPr/>
              <p:nvPr/>
            </p:nvSpPr>
            <p:spPr>
              <a:xfrm rot="5400000">
                <a:off x="6750973" y="5528650"/>
                <a:ext cx="576064" cy="5532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85000"/>
                      <a:lumOff val="1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23" name="Rectangle 16"/>
              <p:cNvSpPr/>
              <p:nvPr/>
            </p:nvSpPr>
            <p:spPr>
              <a:xfrm rot="5400000">
                <a:off x="7020794" y="5837368"/>
                <a:ext cx="36419" cy="553228"/>
              </a:xfrm>
              <a:custGeom>
                <a:avLst/>
                <a:gdLst>
                  <a:gd name="connsiteX0" fmla="*/ 0 w 424379"/>
                  <a:gd name="connsiteY0" fmla="*/ 0 h 1448476"/>
                  <a:gd name="connsiteX1" fmla="*/ 424379 w 424379"/>
                  <a:gd name="connsiteY1" fmla="*/ 0 h 1448476"/>
                  <a:gd name="connsiteX2" fmla="*/ 424379 w 424379"/>
                  <a:gd name="connsiteY2" fmla="*/ 1448476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33363 h 1448476"/>
                  <a:gd name="connsiteX2" fmla="*/ 424379 w 424379"/>
                  <a:gd name="connsiteY2" fmla="*/ 1448476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33363 h 1448476"/>
                  <a:gd name="connsiteX2" fmla="*/ 419616 w 424379"/>
                  <a:gd name="connsiteY2" fmla="*/ 1248451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33363 h 1448476"/>
                  <a:gd name="connsiteX2" fmla="*/ 419616 w 424379"/>
                  <a:gd name="connsiteY2" fmla="*/ 1260357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16096 h 1448476"/>
                  <a:gd name="connsiteX2" fmla="*/ 419616 w 424379"/>
                  <a:gd name="connsiteY2" fmla="*/ 1260357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195952 h 1448476"/>
                  <a:gd name="connsiteX2" fmla="*/ 419616 w 424379"/>
                  <a:gd name="connsiteY2" fmla="*/ 1260357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33335"/>
                  <a:gd name="connsiteY0" fmla="*/ 0 h 1448476"/>
                  <a:gd name="connsiteX1" fmla="*/ 433335 w 433335"/>
                  <a:gd name="connsiteY1" fmla="*/ 184441 h 1448476"/>
                  <a:gd name="connsiteX2" fmla="*/ 419616 w 433335"/>
                  <a:gd name="connsiteY2" fmla="*/ 1260357 h 1448476"/>
                  <a:gd name="connsiteX3" fmla="*/ 0 w 433335"/>
                  <a:gd name="connsiteY3" fmla="*/ 1448476 h 1448476"/>
                  <a:gd name="connsiteX4" fmla="*/ 0 w 433335"/>
                  <a:gd name="connsiteY4" fmla="*/ 0 h 1448476"/>
                  <a:gd name="connsiteX0" fmla="*/ 0 w 433335"/>
                  <a:gd name="connsiteY0" fmla="*/ 0 h 1448476"/>
                  <a:gd name="connsiteX1" fmla="*/ 433335 w 433335"/>
                  <a:gd name="connsiteY1" fmla="*/ 115862 h 1448476"/>
                  <a:gd name="connsiteX2" fmla="*/ 419616 w 433335"/>
                  <a:gd name="connsiteY2" fmla="*/ 1260357 h 1448476"/>
                  <a:gd name="connsiteX3" fmla="*/ 0 w 433335"/>
                  <a:gd name="connsiteY3" fmla="*/ 1448476 h 1448476"/>
                  <a:gd name="connsiteX4" fmla="*/ 0 w 433335"/>
                  <a:gd name="connsiteY4" fmla="*/ 0 h 1448476"/>
                  <a:gd name="connsiteX0" fmla="*/ 0 w 434667"/>
                  <a:gd name="connsiteY0" fmla="*/ 0 h 1448476"/>
                  <a:gd name="connsiteX1" fmla="*/ 433335 w 434667"/>
                  <a:gd name="connsiteY1" fmla="*/ 115862 h 1448476"/>
                  <a:gd name="connsiteX2" fmla="*/ 434297 w 434667"/>
                  <a:gd name="connsiteY2" fmla="*/ 1341406 h 1448476"/>
                  <a:gd name="connsiteX3" fmla="*/ 0 w 434667"/>
                  <a:gd name="connsiteY3" fmla="*/ 1448476 h 1448476"/>
                  <a:gd name="connsiteX4" fmla="*/ 0 w 434667"/>
                  <a:gd name="connsiteY4" fmla="*/ 0 h 1448476"/>
                  <a:gd name="connsiteX0" fmla="*/ 0 w 433335"/>
                  <a:gd name="connsiteY0" fmla="*/ 0 h 1448476"/>
                  <a:gd name="connsiteX1" fmla="*/ 433335 w 433335"/>
                  <a:gd name="connsiteY1" fmla="*/ 115862 h 1448476"/>
                  <a:gd name="connsiteX2" fmla="*/ 404932 w 433335"/>
                  <a:gd name="connsiteY2" fmla="*/ 1335170 h 1448476"/>
                  <a:gd name="connsiteX3" fmla="*/ 0 w 433335"/>
                  <a:gd name="connsiteY3" fmla="*/ 1448476 h 1448476"/>
                  <a:gd name="connsiteX4" fmla="*/ 0 w 433335"/>
                  <a:gd name="connsiteY4" fmla="*/ 0 h 1448476"/>
                  <a:gd name="connsiteX0" fmla="*/ 0 w 449069"/>
                  <a:gd name="connsiteY0" fmla="*/ 0 h 1448476"/>
                  <a:gd name="connsiteX1" fmla="*/ 433335 w 449069"/>
                  <a:gd name="connsiteY1" fmla="*/ 115862 h 1448476"/>
                  <a:gd name="connsiteX2" fmla="*/ 448976 w 449069"/>
                  <a:gd name="connsiteY2" fmla="*/ 1328933 h 1448476"/>
                  <a:gd name="connsiteX3" fmla="*/ 0 w 449069"/>
                  <a:gd name="connsiteY3" fmla="*/ 1448476 h 1448476"/>
                  <a:gd name="connsiteX4" fmla="*/ 0 w 449069"/>
                  <a:gd name="connsiteY4" fmla="*/ 0 h 1448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069" h="1448476">
                    <a:moveTo>
                      <a:pt x="0" y="0"/>
                    </a:moveTo>
                    <a:lnTo>
                      <a:pt x="433335" y="115862"/>
                    </a:lnTo>
                    <a:cubicBezTo>
                      <a:pt x="431747" y="454225"/>
                      <a:pt x="450564" y="990570"/>
                      <a:pt x="448976" y="1328933"/>
                    </a:cubicBezTo>
                    <a:lnTo>
                      <a:pt x="0" y="144847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85000"/>
                      <a:lumOff val="1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r-FR" dirty="0"/>
              </a:p>
            </p:txBody>
          </p:sp>
        </p:grpSp>
        <p:sp>
          <p:nvSpPr>
            <p:cNvPr id="21" name="Rechteck 20"/>
            <p:cNvSpPr/>
            <p:nvPr/>
          </p:nvSpPr>
          <p:spPr>
            <a:xfrm>
              <a:off x="906576" y="2699340"/>
              <a:ext cx="28803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7" name="Gerade Verbindung 26"/>
          <p:cNvCxnSpPr/>
          <p:nvPr/>
        </p:nvCxnSpPr>
        <p:spPr>
          <a:xfrm>
            <a:off x="821721" y="5589240"/>
            <a:ext cx="2231968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pieren 35"/>
          <p:cNvGrpSpPr/>
          <p:nvPr/>
        </p:nvGrpSpPr>
        <p:grpSpPr>
          <a:xfrm>
            <a:off x="9075667" y="2492896"/>
            <a:ext cx="2016224" cy="3153119"/>
            <a:chOff x="8787355" y="2492896"/>
            <a:chExt cx="2016224" cy="3153119"/>
          </a:xfrm>
        </p:grpSpPr>
        <p:sp>
          <p:nvSpPr>
            <p:cNvPr id="33" name="Gleichschenkliges Dreieck 32"/>
            <p:cNvSpPr/>
            <p:nvPr/>
          </p:nvSpPr>
          <p:spPr>
            <a:xfrm rot="9840000">
              <a:off x="9472297" y="3560872"/>
              <a:ext cx="118914" cy="2085143"/>
            </a:xfrm>
            <a:prstGeom prst="triangl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2" name="Gruppieren 31"/>
            <p:cNvGrpSpPr/>
            <p:nvPr/>
          </p:nvGrpSpPr>
          <p:grpSpPr>
            <a:xfrm>
              <a:off x="8787355" y="2492896"/>
              <a:ext cx="2016224" cy="1182506"/>
              <a:chOff x="8895227" y="2422288"/>
              <a:chExt cx="2016224" cy="1182506"/>
            </a:xfrm>
            <a:solidFill>
              <a:schemeClr val="bg2">
                <a:lumMod val="50000"/>
              </a:schemeClr>
            </a:solidFill>
          </p:grpSpPr>
          <p:sp>
            <p:nvSpPr>
              <p:cNvPr id="30" name="Eine Ecke des Rechtecks schneiden und abrunden 29"/>
              <p:cNvSpPr/>
              <p:nvPr/>
            </p:nvSpPr>
            <p:spPr>
              <a:xfrm>
                <a:off x="8895227" y="2422288"/>
                <a:ext cx="2016224" cy="973913"/>
              </a:xfrm>
              <a:prstGeom prst="snip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Ecken des Rechtecks auf der gleichen Seite schneiden 30"/>
              <p:cNvSpPr/>
              <p:nvPr/>
            </p:nvSpPr>
            <p:spPr>
              <a:xfrm rot="10800000">
                <a:off x="8895227" y="2813938"/>
                <a:ext cx="1008112" cy="790856"/>
              </a:xfrm>
              <a:prstGeom prst="snip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hteck 24"/>
          <p:cNvSpPr/>
          <p:nvPr/>
        </p:nvSpPr>
        <p:spPr>
          <a:xfrm rot="19683826">
            <a:off x="9192484" y="5585610"/>
            <a:ext cx="1944216" cy="18228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10416760" y="3461483"/>
            <a:ext cx="459107" cy="1124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8" name="Gerade Verbindung 27"/>
          <p:cNvCxnSpPr/>
          <p:nvPr/>
        </p:nvCxnSpPr>
        <p:spPr>
          <a:xfrm>
            <a:off x="9048608" y="5589240"/>
            <a:ext cx="2231968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39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leichschenkliges Dreieck 47"/>
          <p:cNvSpPr/>
          <p:nvPr/>
        </p:nvSpPr>
        <p:spPr>
          <a:xfrm rot="11400000">
            <a:off x="10098276" y="3453452"/>
            <a:ext cx="87308" cy="2055268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9067332" y="2492896"/>
            <a:ext cx="2016224" cy="2948910"/>
            <a:chOff x="8787355" y="2492896"/>
            <a:chExt cx="2016224" cy="2948910"/>
          </a:xfrm>
        </p:grpSpPr>
        <p:sp>
          <p:nvSpPr>
            <p:cNvPr id="30" name="Gleichschenkliges Dreieck 29"/>
            <p:cNvSpPr/>
            <p:nvPr/>
          </p:nvSpPr>
          <p:spPr>
            <a:xfrm rot="9840000">
              <a:off x="9443597" y="3568196"/>
              <a:ext cx="95501" cy="1873610"/>
            </a:xfrm>
            <a:prstGeom prst="triangl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1" name="Gruppieren 30"/>
            <p:cNvGrpSpPr/>
            <p:nvPr/>
          </p:nvGrpSpPr>
          <p:grpSpPr>
            <a:xfrm>
              <a:off x="8787355" y="2492896"/>
              <a:ext cx="2016224" cy="1182506"/>
              <a:chOff x="8895227" y="2422288"/>
              <a:chExt cx="2016224" cy="1182506"/>
            </a:xfrm>
            <a:solidFill>
              <a:schemeClr val="bg2">
                <a:lumMod val="50000"/>
              </a:schemeClr>
            </a:solidFill>
          </p:grpSpPr>
          <p:sp>
            <p:nvSpPr>
              <p:cNvPr id="32" name="Eine Ecke des Rechtecks schneiden und abrunden 31"/>
              <p:cNvSpPr/>
              <p:nvPr/>
            </p:nvSpPr>
            <p:spPr>
              <a:xfrm>
                <a:off x="8895227" y="2422288"/>
                <a:ext cx="2016224" cy="973913"/>
              </a:xfrm>
              <a:prstGeom prst="snip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Ecken des Rechtecks auf der gleichen Seite schneiden 32"/>
              <p:cNvSpPr/>
              <p:nvPr/>
            </p:nvSpPr>
            <p:spPr>
              <a:xfrm rot="10800000">
                <a:off x="8895227" y="2813938"/>
                <a:ext cx="1008112" cy="790856"/>
              </a:xfrm>
              <a:prstGeom prst="snip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uppieren 40"/>
          <p:cNvGrpSpPr/>
          <p:nvPr/>
        </p:nvGrpSpPr>
        <p:grpSpPr>
          <a:xfrm>
            <a:off x="9309920" y="5229200"/>
            <a:ext cx="1610616" cy="741106"/>
            <a:chOff x="4655840" y="4074374"/>
            <a:chExt cx="1610616" cy="741106"/>
          </a:xfrm>
        </p:grpSpPr>
        <p:sp>
          <p:nvSpPr>
            <p:cNvPr id="42" name="Rechteck 41"/>
            <p:cNvSpPr/>
            <p:nvPr/>
          </p:nvSpPr>
          <p:spPr>
            <a:xfrm rot="5400000">
              <a:off x="4935634" y="4357189"/>
              <a:ext cx="734293" cy="1822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hteck 42"/>
            <p:cNvSpPr/>
            <p:nvPr/>
          </p:nvSpPr>
          <p:spPr>
            <a:xfrm rot="5400000">
              <a:off x="5256161" y="4357189"/>
              <a:ext cx="734293" cy="1822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5210396" y="4633191"/>
              <a:ext cx="504056" cy="1822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38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hteck 44"/>
            <p:cNvSpPr/>
            <p:nvPr/>
          </p:nvSpPr>
          <p:spPr>
            <a:xfrm rot="10800000">
              <a:off x="4655840" y="4074374"/>
              <a:ext cx="734293" cy="1822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hteck 45"/>
            <p:cNvSpPr/>
            <p:nvPr/>
          </p:nvSpPr>
          <p:spPr>
            <a:xfrm rot="10800000">
              <a:off x="5532163" y="4074375"/>
              <a:ext cx="734293" cy="1822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1113733" y="5229200"/>
            <a:ext cx="1610616" cy="741106"/>
            <a:chOff x="4655840" y="4074374"/>
            <a:chExt cx="1610616" cy="741106"/>
          </a:xfrm>
        </p:grpSpPr>
        <p:sp>
          <p:nvSpPr>
            <p:cNvPr id="37" name="Rechteck 36"/>
            <p:cNvSpPr/>
            <p:nvPr/>
          </p:nvSpPr>
          <p:spPr>
            <a:xfrm rot="5400000">
              <a:off x="4935634" y="4357189"/>
              <a:ext cx="734293" cy="1822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hteck 35"/>
            <p:cNvSpPr/>
            <p:nvPr/>
          </p:nvSpPr>
          <p:spPr>
            <a:xfrm rot="5400000">
              <a:off x="5256161" y="4357189"/>
              <a:ext cx="734293" cy="1822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5210396" y="4633191"/>
              <a:ext cx="504056" cy="1822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38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hteck 37"/>
            <p:cNvSpPr/>
            <p:nvPr/>
          </p:nvSpPr>
          <p:spPr>
            <a:xfrm rot="10800000">
              <a:off x="4655840" y="4074374"/>
              <a:ext cx="734293" cy="1822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hteck 38"/>
            <p:cNvSpPr/>
            <p:nvPr/>
          </p:nvSpPr>
          <p:spPr>
            <a:xfrm rot="10800000">
              <a:off x="5532163" y="4074375"/>
              <a:ext cx="734293" cy="1822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Comparison to triangulation		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2600" y="1138725"/>
            <a:ext cx="11386800" cy="496800"/>
          </a:xfrm>
        </p:spPr>
        <p:txBody>
          <a:bodyPr>
            <a:noAutofit/>
          </a:bodyPr>
          <a:lstStyle/>
          <a:p>
            <a:r>
              <a:rPr lang="en-US" b="1" dirty="0" smtClean="0"/>
              <a:t>Chromatic confocal			VS		        Classic Triangulation</a:t>
            </a:r>
            <a:endParaRPr lang="en-US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467708" y="1772816"/>
            <a:ext cx="525658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Various geometries: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 less shadowing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1092478" y="2492896"/>
            <a:ext cx="1659895" cy="3335667"/>
            <a:chOff x="906576" y="2057587"/>
            <a:chExt cx="2033011" cy="4085468"/>
          </a:xfrm>
        </p:grpSpPr>
        <p:sp>
          <p:nvSpPr>
            <p:cNvPr id="16" name="Gleichschenkliges Dreieck 15"/>
            <p:cNvSpPr/>
            <p:nvPr/>
          </p:nvSpPr>
          <p:spPr>
            <a:xfrm rot="10800000">
              <a:off x="1021420" y="2924939"/>
              <a:ext cx="1800201" cy="1656185"/>
            </a:xfrm>
            <a:prstGeom prst="triangle">
              <a:avLst/>
            </a:prstGeom>
            <a:noFill/>
            <a:ln w="12700">
              <a:solidFill>
                <a:srgbClr val="004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Gleichschenkliges Dreieck 16"/>
            <p:cNvSpPr/>
            <p:nvPr/>
          </p:nvSpPr>
          <p:spPr>
            <a:xfrm rot="10800000">
              <a:off x="1275437" y="3356991"/>
              <a:ext cx="1286997" cy="2786064"/>
            </a:xfrm>
            <a:prstGeom prst="triangl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05"/>
            <p:cNvSpPr/>
            <p:nvPr/>
          </p:nvSpPr>
          <p:spPr>
            <a:xfrm rot="5400000" flipV="1">
              <a:off x="1137970" y="5339230"/>
              <a:ext cx="1561931" cy="45719"/>
            </a:xfrm>
            <a:prstGeom prst="ellipse">
              <a:avLst/>
            </a:prstGeom>
            <a:gradFill flip="none" rotWithShape="1">
              <a:gsLst>
                <a:gs pos="417">
                  <a:srgbClr val="7030A0"/>
                </a:gs>
                <a:gs pos="18000">
                  <a:srgbClr val="0070C0"/>
                </a:gs>
                <a:gs pos="34000">
                  <a:srgbClr val="00B050"/>
                </a:gs>
                <a:gs pos="65000">
                  <a:srgbClr val="FFC000"/>
                </a:gs>
                <a:gs pos="48000">
                  <a:srgbClr val="FFFF00"/>
                </a:gs>
                <a:gs pos="100000">
                  <a:srgbClr val="960000"/>
                </a:gs>
                <a:gs pos="81000">
                  <a:srgbClr val="FF0000"/>
                </a:gs>
              </a:gsLst>
              <a:lin ang="0" scaled="0"/>
              <a:tileRect/>
            </a:gradFill>
            <a:ln>
              <a:noFill/>
            </a:ln>
            <a:scene3d>
              <a:camera prst="orthographicFront"/>
              <a:lightRig rig="two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FR" dirty="0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2651555" y="2604524"/>
              <a:ext cx="28803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" name="Gruppieren 18"/>
            <p:cNvGrpSpPr/>
            <p:nvPr/>
          </p:nvGrpSpPr>
          <p:grpSpPr>
            <a:xfrm>
              <a:off x="1201443" y="2057587"/>
              <a:ext cx="1440160" cy="1600855"/>
              <a:chOff x="6762390" y="5517232"/>
              <a:chExt cx="553229" cy="614959"/>
            </a:xfrm>
          </p:grpSpPr>
          <p:sp>
            <p:nvSpPr>
              <p:cNvPr id="22" name="Rectangle 16"/>
              <p:cNvSpPr/>
              <p:nvPr/>
            </p:nvSpPr>
            <p:spPr>
              <a:xfrm rot="5400000">
                <a:off x="6750973" y="5528650"/>
                <a:ext cx="576064" cy="5532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85000"/>
                      <a:lumOff val="1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23" name="Rectangle 16"/>
              <p:cNvSpPr/>
              <p:nvPr/>
            </p:nvSpPr>
            <p:spPr>
              <a:xfrm rot="5400000">
                <a:off x="7020794" y="5837368"/>
                <a:ext cx="36419" cy="553228"/>
              </a:xfrm>
              <a:custGeom>
                <a:avLst/>
                <a:gdLst>
                  <a:gd name="connsiteX0" fmla="*/ 0 w 424379"/>
                  <a:gd name="connsiteY0" fmla="*/ 0 h 1448476"/>
                  <a:gd name="connsiteX1" fmla="*/ 424379 w 424379"/>
                  <a:gd name="connsiteY1" fmla="*/ 0 h 1448476"/>
                  <a:gd name="connsiteX2" fmla="*/ 424379 w 424379"/>
                  <a:gd name="connsiteY2" fmla="*/ 1448476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33363 h 1448476"/>
                  <a:gd name="connsiteX2" fmla="*/ 424379 w 424379"/>
                  <a:gd name="connsiteY2" fmla="*/ 1448476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33363 h 1448476"/>
                  <a:gd name="connsiteX2" fmla="*/ 419616 w 424379"/>
                  <a:gd name="connsiteY2" fmla="*/ 1248451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33363 h 1448476"/>
                  <a:gd name="connsiteX2" fmla="*/ 419616 w 424379"/>
                  <a:gd name="connsiteY2" fmla="*/ 1260357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216096 h 1448476"/>
                  <a:gd name="connsiteX2" fmla="*/ 419616 w 424379"/>
                  <a:gd name="connsiteY2" fmla="*/ 1260357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24379"/>
                  <a:gd name="connsiteY0" fmla="*/ 0 h 1448476"/>
                  <a:gd name="connsiteX1" fmla="*/ 424379 w 424379"/>
                  <a:gd name="connsiteY1" fmla="*/ 195952 h 1448476"/>
                  <a:gd name="connsiteX2" fmla="*/ 419616 w 424379"/>
                  <a:gd name="connsiteY2" fmla="*/ 1260357 h 1448476"/>
                  <a:gd name="connsiteX3" fmla="*/ 0 w 424379"/>
                  <a:gd name="connsiteY3" fmla="*/ 1448476 h 1448476"/>
                  <a:gd name="connsiteX4" fmla="*/ 0 w 424379"/>
                  <a:gd name="connsiteY4" fmla="*/ 0 h 1448476"/>
                  <a:gd name="connsiteX0" fmla="*/ 0 w 433335"/>
                  <a:gd name="connsiteY0" fmla="*/ 0 h 1448476"/>
                  <a:gd name="connsiteX1" fmla="*/ 433335 w 433335"/>
                  <a:gd name="connsiteY1" fmla="*/ 184441 h 1448476"/>
                  <a:gd name="connsiteX2" fmla="*/ 419616 w 433335"/>
                  <a:gd name="connsiteY2" fmla="*/ 1260357 h 1448476"/>
                  <a:gd name="connsiteX3" fmla="*/ 0 w 433335"/>
                  <a:gd name="connsiteY3" fmla="*/ 1448476 h 1448476"/>
                  <a:gd name="connsiteX4" fmla="*/ 0 w 433335"/>
                  <a:gd name="connsiteY4" fmla="*/ 0 h 1448476"/>
                  <a:gd name="connsiteX0" fmla="*/ 0 w 433335"/>
                  <a:gd name="connsiteY0" fmla="*/ 0 h 1448476"/>
                  <a:gd name="connsiteX1" fmla="*/ 433335 w 433335"/>
                  <a:gd name="connsiteY1" fmla="*/ 115862 h 1448476"/>
                  <a:gd name="connsiteX2" fmla="*/ 419616 w 433335"/>
                  <a:gd name="connsiteY2" fmla="*/ 1260357 h 1448476"/>
                  <a:gd name="connsiteX3" fmla="*/ 0 w 433335"/>
                  <a:gd name="connsiteY3" fmla="*/ 1448476 h 1448476"/>
                  <a:gd name="connsiteX4" fmla="*/ 0 w 433335"/>
                  <a:gd name="connsiteY4" fmla="*/ 0 h 1448476"/>
                  <a:gd name="connsiteX0" fmla="*/ 0 w 434667"/>
                  <a:gd name="connsiteY0" fmla="*/ 0 h 1448476"/>
                  <a:gd name="connsiteX1" fmla="*/ 433335 w 434667"/>
                  <a:gd name="connsiteY1" fmla="*/ 115862 h 1448476"/>
                  <a:gd name="connsiteX2" fmla="*/ 434297 w 434667"/>
                  <a:gd name="connsiteY2" fmla="*/ 1341406 h 1448476"/>
                  <a:gd name="connsiteX3" fmla="*/ 0 w 434667"/>
                  <a:gd name="connsiteY3" fmla="*/ 1448476 h 1448476"/>
                  <a:gd name="connsiteX4" fmla="*/ 0 w 434667"/>
                  <a:gd name="connsiteY4" fmla="*/ 0 h 1448476"/>
                  <a:gd name="connsiteX0" fmla="*/ 0 w 433335"/>
                  <a:gd name="connsiteY0" fmla="*/ 0 h 1448476"/>
                  <a:gd name="connsiteX1" fmla="*/ 433335 w 433335"/>
                  <a:gd name="connsiteY1" fmla="*/ 115862 h 1448476"/>
                  <a:gd name="connsiteX2" fmla="*/ 404932 w 433335"/>
                  <a:gd name="connsiteY2" fmla="*/ 1335170 h 1448476"/>
                  <a:gd name="connsiteX3" fmla="*/ 0 w 433335"/>
                  <a:gd name="connsiteY3" fmla="*/ 1448476 h 1448476"/>
                  <a:gd name="connsiteX4" fmla="*/ 0 w 433335"/>
                  <a:gd name="connsiteY4" fmla="*/ 0 h 1448476"/>
                  <a:gd name="connsiteX0" fmla="*/ 0 w 449069"/>
                  <a:gd name="connsiteY0" fmla="*/ 0 h 1448476"/>
                  <a:gd name="connsiteX1" fmla="*/ 433335 w 449069"/>
                  <a:gd name="connsiteY1" fmla="*/ 115862 h 1448476"/>
                  <a:gd name="connsiteX2" fmla="*/ 448976 w 449069"/>
                  <a:gd name="connsiteY2" fmla="*/ 1328933 h 1448476"/>
                  <a:gd name="connsiteX3" fmla="*/ 0 w 449069"/>
                  <a:gd name="connsiteY3" fmla="*/ 1448476 h 1448476"/>
                  <a:gd name="connsiteX4" fmla="*/ 0 w 449069"/>
                  <a:gd name="connsiteY4" fmla="*/ 0 h 1448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069" h="1448476">
                    <a:moveTo>
                      <a:pt x="0" y="0"/>
                    </a:moveTo>
                    <a:lnTo>
                      <a:pt x="433335" y="115862"/>
                    </a:lnTo>
                    <a:cubicBezTo>
                      <a:pt x="431747" y="454225"/>
                      <a:pt x="450564" y="990570"/>
                      <a:pt x="448976" y="1328933"/>
                    </a:cubicBezTo>
                    <a:lnTo>
                      <a:pt x="0" y="144847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85000"/>
                      <a:lumOff val="1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r-FR" dirty="0"/>
              </a:p>
            </p:txBody>
          </p:sp>
        </p:grpSp>
        <p:sp>
          <p:nvSpPr>
            <p:cNvPr id="21" name="Rechteck 20"/>
            <p:cNvSpPr/>
            <p:nvPr/>
          </p:nvSpPr>
          <p:spPr>
            <a:xfrm>
              <a:off x="906576" y="2699340"/>
              <a:ext cx="28803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Rechteck 28"/>
          <p:cNvSpPr/>
          <p:nvPr/>
        </p:nvSpPr>
        <p:spPr>
          <a:xfrm>
            <a:off x="10408425" y="3461483"/>
            <a:ext cx="459107" cy="1124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5" name="Gerade Verbindung 34"/>
          <p:cNvCxnSpPr/>
          <p:nvPr/>
        </p:nvCxnSpPr>
        <p:spPr>
          <a:xfrm>
            <a:off x="9048608" y="5589240"/>
            <a:ext cx="2231968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821721" y="5589240"/>
            <a:ext cx="2231968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>
            <a:off x="9956860" y="5190927"/>
            <a:ext cx="197337" cy="597090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31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fr-FR" dirty="0" smtClean="0"/>
              <a:t>Measuring Examples: CHROCODILE </a:t>
            </a:r>
            <a:r>
              <a:rPr lang="en-US" altLang="fr-FR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Untertitel 5"/>
          <p:cNvSpPr>
            <a:spLocks noGrp="1"/>
          </p:cNvSpPr>
          <p:nvPr>
            <p:ph type="subTitle" idx="1"/>
          </p:nvPr>
        </p:nvSpPr>
        <p:spPr>
          <a:xfrm>
            <a:off x="345598" y="1138725"/>
            <a:ext cx="11386800" cy="496800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Paper Topography</a:t>
            </a:r>
            <a:r>
              <a:rPr lang="en-US" dirty="0"/>
              <a:t>		</a:t>
            </a:r>
            <a:r>
              <a:rPr lang="en-US" dirty="0" smtClean="0"/>
              <a:t>             			Leather Topography</a:t>
            </a:r>
          </a:p>
          <a:p>
            <a:endParaRPr lang="en-US" dirty="0"/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5458" r="10809" b="4347"/>
          <a:stretch>
            <a:fillRect/>
          </a:stretch>
        </p:blipFill>
        <p:spPr bwMode="auto">
          <a:xfrm>
            <a:off x="5118152" y="1988840"/>
            <a:ext cx="7098528" cy="331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10753" r="21651" b="9445"/>
          <a:stretch>
            <a:fillRect/>
          </a:stretch>
        </p:blipFill>
        <p:spPr bwMode="auto">
          <a:xfrm>
            <a:off x="119336" y="2127684"/>
            <a:ext cx="5231889" cy="303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0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RC_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262" t="5482" r="20374"/>
          <a:stretch/>
        </p:blipFill>
        <p:spPr>
          <a:xfrm>
            <a:off x="1982624" y="188640"/>
            <a:ext cx="7725398" cy="648198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9708022" y="6093296"/>
            <a:ext cx="2220626" cy="6480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Advantages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/>
              <a:t>Compact and fast with measuring ranges from 200 µm to 25 mm.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396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Advantages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/>
              <a:t>Up to 4 distances and 3 thickness layers at once.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008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dcb13e82-7296-4ff8-829b-1f1b7737f1b4"/>
  <p:tag name="EE4P_AGENDAWIZARD" val="&lt;ee4p&gt;&lt;layouts&gt;&lt;layout name=&quot;Box 1&quot; id=&quot;1_1&quot;&gt;&lt;standard&gt;&lt;textframe horizontalAnchor=&quot;1&quot; marginBottom=&quot;6&quot; marginLeft=&quot;0&quot; marginRight=&quot;0&quot; marginTop=&quot;6&quot; orientation=&quot;1&quot; verticalAnchor=&quot;1&quot; /&gt;&lt;font name=&quot;Arial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/standard&gt;&lt;agenda name=&quot;New Agenda&quot; title=&quot;Agenda&quot; subtitle=&quot;&quot; sizingModeId=&quot;2&quot; fontSize=&quot;16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position left=&quot;31.125&quot; top=&quot;133.875&quot; width=&quot;657.75&quot; height=&quot;328.875&quot; /&gt;&lt;!--&#10;      &lt;subtitle&gt;&#10;        &lt;position left=&quot;31.25&quot; top=&quot;92.00031&quot; width=&quot;657.75&quot; height=&quot;19.25&quot;/&gt;&#10;        &lt;font size=&quot;16&quot;/&gt;&#10;        &lt;textframe marginBottom=&quot;0&quot; marginTop=&quot;0&quot;/&gt;&#10;        &lt;paragraphformat alignment=&quot;1&quot;/&gt;&#10;      &lt;/subtitle&gt;&#10;   --&gt;&lt;settings allowedSizingModeIds=&quot;1|2&quot; allowedFontSizes=&quot;8|9|10.5|11|12|14|16|18&quot; allowedTimeFormatIds=&quot;1|2|3&quot; slideLayout=&quot;11&quot; customLayoutName=&quot;Nur Titel|Title Only&quot; customLayoutIndex=&quot;&quot; showBreak=&quot;1&quot; singleAgendaSlideSelected=&quot;0&quot; backupSlideTitle=&quot;Backup: %agendaName%&quot; topMargin=&quot;0&quot; leftMargin=&quot;0&quot; /&gt;&lt;!-- Agenda item formats --&gt;&lt;cases&gt;&lt;case level=&quot;1&quot; selected=&quot;0&quot; break=&quot;0&quot; topMinSpacing=&quot;5&quot; topMaxSpacing=&quot;5&quot; bottomMinSpacing=&quot;0&quot; bottomMaxSpacing=&quot;0&quot;&gt;&lt;element field=&quot;itemno&quot; type=&quot;autoshape&quot; autoShapeType=&quot;1&quot;&gt;&lt;textframe marginLeft=&quot;6&quot; marginRight=&quot;6&quot; verticalAnchor=&quot;3&quot; /&gt;&lt;paragraphformat alignment=&quot;2&quot; /&gt;&lt;fill foreColor=&quot;5&quot; visible=&quot;1&quot; /&gt;&lt;font bold=&quot;1&quot; color=&quot;2&quot; /&gt;&lt;/element&gt;&lt;element field=&quot;topic&quot; type=&quot;autoshape&quot; autoShapeType=&quot;1&quot;&gt;&lt;paragraphformat alignment=&quot;1&quot; /&gt;&lt;textframe marginLeft=&quot;6&quot; /&gt;&lt;font bold=&quot;1&quot; /&gt;&lt;/element&gt;&lt;element field=&quot;responsible&quot; type=&quot;autoshape&quot; autoShapeType=&quot;1&quot;&gt;&lt;paragraphformat alignment=&quot;1&quot; /&gt;&lt;/element&gt;&lt;element field=&quot;freecolumn&quot; type=&quot;autoshape&quot; autoShape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5&quot; topMaxSpacing=&quot;5&quot; bottomMinSpacing=&quot;0&quot; bottomMaxSpacing=&quot;0&quot;&gt;&lt;element type=&quot;autoshape&quot; autoShapeType=&quot;1&quot; value=&quot;&quot;&gt;&lt;position left=&quot;36.50472*scale*fontScale&quot; top=&quot;0&quot; width=&quot;agendaWidth-topicLeftSpacing-itemNoWidth&quot; height=&quot;itemHeight&quot; /&gt;&lt;fill foreColor=&quot;#D9D9D9&quot; visible=&quot;1&quot; /&gt;&lt;/element&gt;&lt;element field=&quot;itemno&quot; type=&quot;autoshape&quot; autoShapeType=&quot;1&quot;&gt;&lt;textframe marginLeft=&quot;6&quot; marginRight=&quot;6&quot; verticalAnchor=&quot;3&quot; /&gt;&lt;paragraphformat alignment=&quot;2&quot; /&gt;&lt;fill foreColor=&quot;5&quot; visible=&quot;1&quot; /&gt;&lt;font bold=&quot;1&quot; color=&quot;2&quot; /&gt;&lt;/element&gt;&lt;element field=&quot;topic&quot; type=&quot;autoshape&quot; autoShapeType=&quot;1&quot;&gt;&lt;paragraphformat alignment=&quot;1&quot; /&gt;&lt;font bold=&quot;1&quot; /&gt;&lt;textframe marginLeft=&quot;6&quot; /&gt;&lt;/element&gt;&lt;element field=&quot;responsible&quot; type=&quot;autoshape&quot; autoShapeType=&quot;1&quot;&gt;&lt;paragraphformat alignment=&quot;1&quot; /&gt;&lt;/element&gt;&lt;element field=&quot;freecolumn&quot; type=&quot;autoshape&quot; autoShape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2&quot; selected=&quot;0&quot; break=&quot;0&quot; topMinSpacing=&quot;5&quot; topMaxSpacing=&quot;5&quot; bottomMinSpacing=&quot;0&quot; bottomMaxSpacing=&quot;0&quot;&gt;&lt;element field=&quot;itemno&quot; type=&quot;autoshape&quot; autoShapeType=&quot;1&quot; indent=&quot;36.50472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2&quot; /&gt;&lt;/element&gt;&lt;element field=&quot;topic&quot; type=&quot;autoshape&quot; autoShapeType=&quot;1&quot; indent=&quot;36.50472&quot; indentType=&quot;2&quot;&gt;&lt;paragraphformat alignment=&quot;1&quot; /&gt;&lt;textframe marginLeft=&quot;6&quot; /&gt;&lt;font bold=&quot;1&quot; /&gt;&lt;/element&gt;&lt;element field=&quot;responsible&quot; type=&quot;autoshape&quot; autoShapeType=&quot;1&quot; indent=&quot;36.50472&quot; indentType=&quot;1&quot;&gt;&lt;paragraphformat alignment=&quot;1&quot; /&gt;&lt;/element&gt;&lt;element field=&quot;freecolumn&quot; type=&quot;autoshape&quot; autoShapeType=&quot;1&quot; indent=&quot;36.50472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2&quot; selected=&quot;1&quot; break=&quot;0&quot; topMinSpacing=&quot;5&quot; topMaxSpacing=&quot;5&quot; bottomMinSpacing=&quot;0&quot; bottomMaxSpacing=&quot;0&quot;&gt;&lt;element type=&quot;autoshape&quot; autoShapeType=&quot;1&quot; value=&quot;&quot;&gt;&lt;position left=&quot;36.50472*2*scale*fontScale&quot; top=&quot;0&quot; width=&quot;agendaWidth-topicLeftSpacing-itemNoWidth-36.50472*scale*fontScale&quot; height=&quot;itemHeight&quot; /&gt;&lt;fill foreColor=&quot;#D9D9D9&quot; visible=&quot;1&quot; /&gt;&lt;/element&gt;&lt;element field=&quot;itemno&quot; type=&quot;autoshape&quot; autoShapeType=&quot;1&quot; indent=&quot;36.50472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2&quot; /&gt;&lt;/element&gt;&lt;element field=&quot;topic&quot; type=&quot;autoshape&quot; autoShapeType=&quot;1&quot; indent=&quot;36.50472&quot; indentType=&quot;2&quot;&gt;&lt;paragraphformat alignment=&quot;1&quot; /&gt;&lt;font bold=&quot;1&quot; /&gt;&lt;textframe marginLeft=&quot;6&quot; /&gt;&lt;/element&gt;&lt;element field=&quot;responsible&quot; type=&quot;autoshape&quot; autoShapeType=&quot;1&quot; indent=&quot;36.50472&quot; indentType=&quot;1&quot;&gt;&lt;paragraphformat alignment=&quot;1&quot; /&gt;&lt;/element&gt;&lt;element field=&quot;freecolumn&quot; type=&quot;autoshape&quot; autoShapeType=&quot;1&quot; indent=&quot;36.50472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0&quot; break=&quot;1&quot; topMinSpacing=&quot;5&quot; topMaxSpacing=&quot;5&quot; bottomMinSpacing=&quot;0&quot; bottomMaxSpacing=&quot;0&quot;&gt;&lt;element field=&quot;topic&quot; type=&quot;autoshape&quot; autoShapeType=&quot;1&quot;&gt;&lt;paragraphformat alignment=&quot;1&quot; /&gt;&lt;textframe marginLeft=&quot;6&quot; /&gt;&lt;font bold=&quot;1&quot; italic=&quot;1&quot; /&gt;&lt;/element&gt;&lt;element field=&quot;responsible&quot; type=&quot;autoshape&quot; autoShapeType=&quot;1&quot;&gt;&lt;paragraphformat alignment=&quot;1&quot; /&gt;&lt;font italic=&quot;1&quot; /&gt;&lt;/element&gt;&lt;element field=&quot;freecolumn&quot; type=&quot;autoshape&quot; autoShape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1&quot; selected=&quot;1&quot; break=&quot;1&quot; topMinSpacing=&quot;5&quot; topMaxSpacing=&quot;5&quot; bottomMinSpacing=&quot;0&quot; bottomMaxSpacing=&quot;0&quot;&gt;&lt;element type=&quot;autoshape&quot; autoShapeType=&quot;1&quot; value=&quot;&quot;&gt;&lt;position left=&quot;36.50472*scale*fontScale&quot; top=&quot;0&quot; width=&quot;agendaWidth-topicLeftSpacing-itemNoWidth&quot; height=&quot;itemHeight&quot; /&gt;&lt;fill foreColor=&quot;#D9D9D9&quot; visible=&quot;1&quot; /&gt;&lt;/element&gt;&lt;element field=&quot;topic&quot; type=&quot;autoshape&quot; autoShapeType=&quot;1&quot;&gt;&lt;paragraphformat alignment=&quot;1&quot; /&gt;&lt;font bold=&quot;1&quot; italic=&quot;1&quot; /&gt;&lt;textframe marginLeft=&quot;6&quot; /&gt;&lt;/element&gt;&lt;element field=&quot;responsible&quot; type=&quot;autoshape&quot; autoShapeType=&quot;1&quot;&gt;&lt;paragraphformat alignment=&quot;1&quot; /&gt;&lt;font italic=&quot;1&quot; /&gt;&lt;/element&gt;&lt;element field=&quot;freecolumn&quot; type=&quot;autoshape&quot; autoShape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2&quot; selected=&quot;0&quot; break=&quot;1&quot; topMinSpacing=&quot;5&quot; topMaxSpacing=&quot;5&quot; bottomMinSpacing=&quot;0&quot; bottomMaxSpacing=&quot;0&quot;&gt;&lt;element field=&quot;topic&quot; type=&quot;autoshape&quot; autoShapeType=&quot;1&quot;&gt;&lt;paragraphformat alignment=&quot;1&quot; /&gt;&lt;textframe marginLeft=&quot;6&quot; /&gt;&lt;font bold=&quot;1&quot; italic=&quot;1&quot; /&gt;&lt;/element&gt;&lt;element field=&quot;responsible&quot; type=&quot;autoshape&quot; autoShapeType=&quot;1&quot;&gt;&lt;paragraphformat alignment=&quot;1&quot; /&gt;&lt;font italic=&quot;1&quot; /&gt;&lt;/element&gt;&lt;element field=&quot;freecolumn&quot; type=&quot;autoshape&quot; autoShape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2&quot; selected=&quot;1&quot; break=&quot;1&quot; topMinSpacing=&quot;5&quot; topMaxSpacing=&quot;5&quot; bottomMinSpacing=&quot;0&quot; bottomMaxSpacing=&quot;0&quot;&gt;&lt;element type=&quot;autoshape&quot; autoShapeType=&quot;1&quot; value=&quot;&quot;&gt;&lt;position left=&quot;36.50472*scale*fontScale&quot; top=&quot;0&quot; width=&quot;agendaWidth-topicLeftSpacing-itemNoWidth&quot; height=&quot;itemHeight&quot; /&gt;&lt;fill foreColor=&quot;#D9D9D9&quot; visible=&quot;1&quot; /&gt;&lt;/element&gt;&lt;element field=&quot;topic&quot; type=&quot;autoshape&quot; autoShapeType=&quot;1&quot;&gt;&lt;paragraphformat alignment=&quot;1&quot; /&gt;&lt;font bold=&quot;1&quot; italic=&quot;1&quot; /&gt;&lt;textframe marginLeft=&quot;6&quot; /&gt;&lt;/element&gt;&lt;element field=&quot;responsible&quot; type=&quot;autoshape&quot; autoShapeType=&quot;1&quot;&gt;&lt;paragraphformat alignment=&quot;1&quot; /&gt;&lt;font italic=&quot;1&quot; /&gt;&lt;/element&gt;&lt;element field=&quot;freecolumn&quot; type=&quot;autoshape&quot; autoShape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New Agenda&quot; title=&quot;Content&quot; subtitle=&quot;&quot; sizingModeId=&quot;2&quot; fontSize=&quot;16&quot; startTime=&quot;540&quot; timeFormatId=&quot;1&quot; startItemNo=&quot;1&quot; createSingleAgendaSlide=&quot;0&quot; createSeparatingSlides=&quot;1&quot; createBackupSlide=&quot;0&quot; layoutId=&quot;1_1&quot; fontSizeAuto=&quot;0&quot; createSections=&quot;0&quot; singleSlideId=&quot;&quot; backupSlideId=&quot;&quot;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rightSpacing=&quot;505.5588&quot; /&gt;&lt;column field=&quot;responsible&quot; label=&quot;Responsible&quot; visible=&quot;1&quot; checked=&quot;0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0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&gt;&lt;item duration=&quot;30&quot; level=&quot;1&quot; generateAgendaSlide=&quot;1&quot; showAgendaItem=&quot;1&quot; isBreak=&quot;0&quot; itemNo=&quot;1&quot; subItemNo=&quot;0&quot; topic=&quot;MiniCutter 2D with LM for flatbed applications&quot; agendaSlideId=&quot;a9cb84a3-d453-4c08-b420-6ea293879363&quot; /&gt;&lt;item duration=&quot;30&quot; level=&quot;1&quot; generateAgendaSlide=&quot;1&quot; showAgendaItem=&quot;1&quot; isBreak=&quot;0&quot; itemNo=&quot;2&quot; subItemNo=&quot;0&quot; topic=&quot;MiniCutter 3D with LM Z for robot applications&quot; agendaSlideId=&quot;19a40d2d-8c46-4b97-8197-c18d5de1d197&quot; /&gt;&lt;/items&gt;&lt;/agenda&gt;&lt;/contents&gt;&lt;/ee4p&gt;"/>
</p:tagLst>
</file>

<file path=ppt/theme/theme1.xml><?xml version="1.0" encoding="utf-8"?>
<a:theme xmlns:a="http://schemas.openxmlformats.org/drawingml/2006/main" name="Office Theme">
  <a:themeElements>
    <a:clrScheme name="CI-Changed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4A8F"/>
      </a:accent1>
      <a:accent2>
        <a:srgbClr val="004A8F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4A8F"/>
      </a:accent6>
      <a:hlink>
        <a:srgbClr val="004A8F"/>
      </a:hlink>
      <a:folHlink>
        <a:srgbClr val="004A8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</Words>
  <Application>Microsoft Office PowerPoint</Application>
  <PresentationFormat>Benutzerdefiniert</PresentationFormat>
  <Paragraphs>58</Paragraphs>
  <Slides>14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Office Theme</vt:lpstr>
      <vt:lpstr>PowerPoint-Präsentation</vt:lpstr>
      <vt:lpstr>What is the CHROcodile C?</vt:lpstr>
      <vt:lpstr>Comparison to Triangulation  </vt:lpstr>
      <vt:lpstr>Comparison to triangulation   </vt:lpstr>
      <vt:lpstr>Comparison to triangulation  </vt:lpstr>
      <vt:lpstr>Measuring Examples: CHROCODILE C</vt:lpstr>
      <vt:lpstr>PowerPoint-Präsentation</vt:lpstr>
      <vt:lpstr>Advantages</vt:lpstr>
      <vt:lpstr>Advantages</vt:lpstr>
      <vt:lpstr>Advantages</vt:lpstr>
      <vt:lpstr>Applications</vt:lpstr>
      <vt:lpstr>Applications</vt:lpstr>
      <vt:lpstr>Applications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Sell</dc:creator>
  <cp:lastModifiedBy>Schröder Daniel</cp:lastModifiedBy>
  <cp:revision>772</cp:revision>
  <cp:lastPrinted>2016-02-01T09:20:48Z</cp:lastPrinted>
  <dcterms:created xsi:type="dcterms:W3CDTF">2015-09-13T13:22:11Z</dcterms:created>
  <dcterms:modified xsi:type="dcterms:W3CDTF">2017-05-03T13:06:34Z</dcterms:modified>
</cp:coreProperties>
</file>